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6962826-2B80-4CF8-A145-897F11028CC6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A3A12D-7E52-406B-BB79-2F031999B7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10000">
    <p:push dir="u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math-prosto.ru/?page=pages/rounding/rounding_decimal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>
                <a:solidFill>
                  <a:srgbClr val="7030A0"/>
                </a:solidFill>
              </a:rPr>
              <a:t>«Длина окружности. Площадь круга»</a:t>
            </a:r>
            <a:endParaRPr lang="ru-RU" sz="4800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707904" y="3068960"/>
            <a:ext cx="4888632" cy="2898656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Презентация к уроку математики</a:t>
            </a:r>
          </a:p>
          <a:p>
            <a:pPr marL="45720" indent="0" algn="ctr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6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класс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0150" y="3717032"/>
            <a:ext cx="22479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8626084"/>
      </p:ext>
    </p:extLst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7704856" cy="471370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dirty="0" smtClean="0"/>
              <a:t>Домашнее задание</a:t>
            </a:r>
          </a:p>
          <a:p>
            <a:r>
              <a:rPr lang="ru-RU" dirty="0" smtClean="0"/>
              <a:t>Выполните в учебнике №№ 1031 и 1032.</a:t>
            </a:r>
          </a:p>
          <a:p>
            <a:r>
              <a:rPr lang="ru-RU" dirty="0" smtClean="0"/>
              <a:t>Подумайте: как можно измерить длину окружности с помощью нити? Поэкспериментируйте: </a:t>
            </a:r>
          </a:p>
          <a:p>
            <a:pPr marL="502920" indent="-457200">
              <a:buAutoNum type="arabicPeriod"/>
            </a:pPr>
            <a:r>
              <a:rPr lang="ru-RU" dirty="0" smtClean="0"/>
              <a:t>Измерьте с помощью нити длину окружности дна кружки для чая.</a:t>
            </a:r>
          </a:p>
          <a:p>
            <a:pPr marL="502920" indent="-457200">
              <a:buAutoNum type="arabicPeriod"/>
            </a:pPr>
            <a:r>
              <a:rPr lang="ru-RU" dirty="0" smtClean="0"/>
              <a:t>Измерьте с помощью линейки диаметр дна кружки. Вычислите длину данной окружности.</a:t>
            </a:r>
          </a:p>
          <a:p>
            <a:pPr marL="502920" indent="-457200">
              <a:buAutoNum type="arabicPeriod"/>
            </a:pPr>
            <a:r>
              <a:rPr lang="ru-RU" dirty="0" smtClean="0"/>
              <a:t>Сравните полученные результаты.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61048"/>
            <a:ext cx="2019300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5186119"/>
      </p:ext>
    </p:extLst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4737" y="1556792"/>
            <a:ext cx="70952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УРОК!!!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6180" y="2996952"/>
            <a:ext cx="263842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49646612"/>
      </p:ext>
    </p:extLst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7" y="731520"/>
            <a:ext cx="8136905" cy="34747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Давайте вспомним:</a:t>
            </a:r>
            <a:endParaRPr lang="en-US" sz="2800" b="1" dirty="0" smtClean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Что такое окружность? Центр окружности?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Что такое радиус окружности?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Что такое диаметр окружности?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Чем отличаются окружность и круг?</a:t>
            </a:r>
          </a:p>
          <a:p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17032"/>
            <a:ext cx="3816424" cy="271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653136"/>
            <a:ext cx="164782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10129498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езентация &quot;Окружность и круг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36712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0064969"/>
      </p:ext>
    </p:extLst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505792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b="1" dirty="0">
                <a:solidFill>
                  <a:srgbClr val="A52A2A"/>
                </a:solidFill>
                <a:latin typeface="Scripticus_bold"/>
              </a:rPr>
              <a:t>Число π и длина окружности</a:t>
            </a:r>
          </a:p>
          <a:p>
            <a:r>
              <a:rPr lang="ru-RU" dirty="0">
                <a:solidFill>
                  <a:srgbClr val="000000"/>
                </a:solidFill>
                <a:latin typeface="Scripticus_bold"/>
              </a:rPr>
              <a:t>Прежде чем разобраться, как считается длина окружности, необходимо выяснить, что такое число </a:t>
            </a:r>
            <a:r>
              <a:rPr lang="ru-RU" i="1" dirty="0">
                <a:solidFill>
                  <a:srgbClr val="000000"/>
                </a:solidFill>
                <a:latin typeface="Times New Roman"/>
              </a:rPr>
              <a:t>π</a:t>
            </a:r>
            <a:r>
              <a:rPr lang="ru-RU" dirty="0">
                <a:solidFill>
                  <a:srgbClr val="000000"/>
                </a:solidFill>
                <a:latin typeface="Scripticus_bold"/>
              </a:rPr>
              <a:t> (читается как «Пи»), которое так часто упоминают на уроках.</a:t>
            </a:r>
          </a:p>
          <a:p>
            <a:r>
              <a:rPr lang="ru-RU" dirty="0">
                <a:solidFill>
                  <a:srgbClr val="000000"/>
                </a:solidFill>
                <a:latin typeface="Scripticus_bold"/>
              </a:rPr>
              <a:t>В далекие времена математики Древней Греции внимательно изучали окружность и пришли к выводу, что длина окружности и её диаметр взаимосвязаны</a:t>
            </a:r>
            <a:r>
              <a:rPr lang="ru-RU" dirty="0" smtClean="0">
                <a:solidFill>
                  <a:srgbClr val="000000"/>
                </a:solidFill>
                <a:latin typeface="Scripticus_bold"/>
              </a:rPr>
              <a:t>.</a:t>
            </a:r>
          </a:p>
          <a:p>
            <a:endParaRPr lang="ru-RU" dirty="0" smtClean="0"/>
          </a:p>
          <a:p>
            <a:pPr marL="4572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Запомните!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Отношение </a:t>
            </a:r>
            <a:r>
              <a:rPr lang="ru-RU" b="1" dirty="0">
                <a:solidFill>
                  <a:srgbClr val="7030A0"/>
                </a:solidFill>
              </a:rPr>
              <a:t>длины окружности к её диаметру является одинаковым для всех окружностей и обозначается греческой буквой </a:t>
            </a:r>
            <a:r>
              <a:rPr lang="ru-RU" b="1" i="1" dirty="0">
                <a:solidFill>
                  <a:srgbClr val="7030A0"/>
                </a:solidFill>
              </a:rPr>
              <a:t>π</a:t>
            </a:r>
            <a:r>
              <a:rPr lang="ru-RU" b="1" dirty="0">
                <a:solidFill>
                  <a:srgbClr val="7030A0"/>
                </a:solidFill>
              </a:rPr>
              <a:t> («Пи»).</a:t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000000"/>
              </a:solidFill>
              <a:latin typeface="Scripticus_bold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137618"/>
            <a:ext cx="1224136" cy="133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2705114"/>
      </p:ext>
    </p:extLst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920880" cy="5073744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/>
              <a:t>Число «Пи» относится к числам, точное значение которых записать невозможно ни с помощью обыкновенных дробей, ни с помощью десятичных дробей</a:t>
            </a:r>
            <a:r>
              <a:rPr lang="ru-RU" dirty="0" smtClean="0"/>
              <a:t>.</a:t>
            </a:r>
          </a:p>
          <a:p>
            <a:pPr marL="45720" indent="0">
              <a:buNone/>
            </a:pPr>
            <a:r>
              <a:rPr lang="ru-RU" dirty="0"/>
              <a:t>Е</a:t>
            </a:r>
            <a:r>
              <a:rPr lang="ru-RU" dirty="0" smtClean="0"/>
              <a:t>сть </a:t>
            </a:r>
            <a:r>
              <a:rPr lang="ru-RU" dirty="0"/>
              <a:t>специальные правила, которые позволяют запоминать число </a:t>
            </a:r>
            <a:r>
              <a:rPr lang="ru-RU" i="1" dirty="0"/>
              <a:t> π</a:t>
            </a:r>
            <a:r>
              <a:rPr lang="ru-RU" dirty="0" smtClean="0"/>
              <a:t>. </a:t>
            </a:r>
            <a:r>
              <a:rPr lang="ru-RU" dirty="0"/>
              <a:t>Одно из правил – стихотворение:</a:t>
            </a:r>
          </a:p>
          <a:p>
            <a:pPr marL="45720" indent="0" algn="ctr">
              <a:buNone/>
            </a:pPr>
            <a:r>
              <a:rPr lang="ru-RU" b="1" dirty="0"/>
              <a:t>Если очень постараться,</a:t>
            </a:r>
          </a:p>
          <a:p>
            <a:pPr marL="45720" indent="0" algn="ctr">
              <a:buNone/>
            </a:pPr>
            <a:r>
              <a:rPr lang="ru-RU" b="1" dirty="0"/>
              <a:t>То запомнишь все как есть.</a:t>
            </a:r>
          </a:p>
          <a:p>
            <a:pPr marL="45720" indent="0" algn="ctr">
              <a:buNone/>
            </a:pPr>
            <a:r>
              <a:rPr lang="ru-RU" b="1" dirty="0"/>
              <a:t>Три, четырнадцать, пятнадцать,</a:t>
            </a:r>
          </a:p>
          <a:p>
            <a:pPr marL="45720" indent="0" algn="ctr">
              <a:buNone/>
            </a:pPr>
            <a:r>
              <a:rPr lang="ru-RU" b="1" dirty="0"/>
              <a:t>Девяносто два и шесть.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  <a:r>
              <a:rPr lang="ru-RU" dirty="0"/>
              <a:t>Нам для наших вычислений достаточно 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использовать </a:t>
            </a:r>
            <a:r>
              <a:rPr lang="ru-RU" dirty="0"/>
              <a:t>значение </a:t>
            </a:r>
            <a:r>
              <a:rPr lang="ru-RU" i="1" dirty="0" smtClean="0"/>
              <a:t>π</a:t>
            </a:r>
            <a:r>
              <a:rPr lang="ru-RU" dirty="0" smtClean="0"/>
              <a:t>, </a:t>
            </a:r>
          </a:p>
          <a:p>
            <a:pPr marL="45720" indent="0">
              <a:buNone/>
            </a:pPr>
            <a:r>
              <a:rPr lang="ru-RU" dirty="0" smtClean="0">
                <a:solidFill>
                  <a:srgbClr val="7030A0"/>
                </a:solidFill>
                <a:hlinkClick r:id="rId2"/>
              </a:rPr>
              <a:t>округленное </a:t>
            </a:r>
            <a:r>
              <a:rPr lang="ru-RU" dirty="0">
                <a:solidFill>
                  <a:srgbClr val="7030A0"/>
                </a:solidFill>
                <a:hlinkClick r:id="rId2"/>
              </a:rPr>
              <a:t>до разряда сотых</a:t>
            </a:r>
            <a:r>
              <a:rPr lang="ru-RU" dirty="0"/>
              <a:t> </a:t>
            </a:r>
            <a:endParaRPr lang="ru-RU" dirty="0" smtClean="0"/>
          </a:p>
          <a:p>
            <a:pPr marL="45720" indent="0" algn="ctr">
              <a:buNone/>
            </a:pPr>
            <a:r>
              <a:rPr lang="ru-RU" i="1" dirty="0" smtClean="0"/>
              <a:t>π</a:t>
            </a:r>
            <a:r>
              <a:rPr lang="ru-RU" i="1" dirty="0"/>
              <a:t> ≈ 3,14…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40968"/>
            <a:ext cx="2326880" cy="3544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19214230"/>
      </p:ext>
    </p:extLst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848872" cy="5361776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Запомните</a:t>
            </a:r>
            <a:r>
              <a:rPr lang="ru-RU" b="1" dirty="0" smtClean="0">
                <a:solidFill>
                  <a:srgbClr val="FF0000"/>
                </a:solidFill>
              </a:rPr>
              <a:t>!</a:t>
            </a:r>
          </a:p>
          <a:p>
            <a:pPr marL="45720" indent="0" algn="ctr">
              <a:buNone/>
            </a:pPr>
            <a:r>
              <a:rPr lang="ru-RU" b="1" dirty="0" smtClean="0"/>
              <a:t>Длина </a:t>
            </a:r>
            <a:r>
              <a:rPr lang="ru-RU" b="1" dirty="0"/>
              <a:t>окружности</a:t>
            </a:r>
            <a:r>
              <a:rPr lang="ru-RU" dirty="0"/>
              <a:t> — это произведение числа </a:t>
            </a:r>
            <a:r>
              <a:rPr lang="ru-RU" i="1" dirty="0"/>
              <a:t>π</a:t>
            </a:r>
            <a:r>
              <a:rPr lang="ru-RU" dirty="0"/>
              <a:t> и диаметра окружности. Длина окружности обозначается буквой «</a:t>
            </a:r>
            <a:r>
              <a:rPr lang="ru-RU" i="1" dirty="0"/>
              <a:t>С</a:t>
            </a:r>
            <a:r>
              <a:rPr lang="ru-RU" dirty="0"/>
              <a:t>» (читается как «</a:t>
            </a:r>
            <a:r>
              <a:rPr lang="ru-RU" dirty="0" err="1"/>
              <a:t>Це</a:t>
            </a:r>
            <a:r>
              <a:rPr lang="ru-RU" dirty="0"/>
              <a:t>»).</a:t>
            </a:r>
            <a:br>
              <a:rPr lang="ru-RU" dirty="0"/>
            </a:br>
            <a:r>
              <a:rPr lang="ru-RU" sz="3200" i="1" dirty="0"/>
              <a:t>C = </a:t>
            </a:r>
            <a:r>
              <a:rPr lang="ru-RU" sz="3200" i="1" dirty="0" smtClean="0"/>
              <a:t>πD </a:t>
            </a:r>
            <a:r>
              <a:rPr lang="ru-RU" sz="3200" dirty="0" smtClean="0"/>
              <a:t>или</a:t>
            </a:r>
            <a:r>
              <a:rPr lang="ru-RU" sz="3200" i="1" dirty="0" smtClean="0"/>
              <a:t> C </a:t>
            </a:r>
            <a:r>
              <a:rPr lang="ru-RU" sz="3200" i="1" dirty="0"/>
              <a:t>= 2πR </a:t>
            </a:r>
            <a:r>
              <a:rPr lang="ru-RU" sz="3200" dirty="0"/>
              <a:t>, так как </a:t>
            </a:r>
            <a:r>
              <a:rPr lang="ru-RU" sz="3200" i="1" dirty="0"/>
              <a:t>D = 2R</a:t>
            </a:r>
            <a:endParaRPr lang="ru-RU" sz="3200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sz="2600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Рассмотрим задачу:</a:t>
            </a:r>
          </a:p>
          <a:p>
            <a:pPr marL="45720" indent="0">
              <a:buNone/>
            </a:pPr>
            <a:r>
              <a:rPr lang="ru-RU" sz="26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Найдите </a:t>
            </a:r>
            <a:r>
              <a:rPr lang="ru-RU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длину окружности, радиус которой равен 24 см. Число π округлите до сотых.</a:t>
            </a:r>
            <a:endParaRPr lang="ru-RU" sz="2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Воспользуемся формулой длины окружности:</a:t>
            </a:r>
            <a:r>
              <a:rPr lang="ru-RU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 = 2πR ≈ 2 · 3,14 · 24 ≈ 150,72 см</a:t>
            </a:r>
            <a:endParaRPr lang="ru-RU" sz="2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62983546"/>
      </p:ext>
    </p:extLst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764704"/>
            <a:ext cx="6400800" cy="51845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С помощью числа </a:t>
            </a:r>
            <a:r>
              <a:rPr lang="ru-RU" sz="2400" i="1" dirty="0" smtClean="0"/>
              <a:t>π </a:t>
            </a:r>
            <a:r>
              <a:rPr lang="ru-RU" dirty="0" smtClean="0"/>
              <a:t>вычисляется и площадь </a:t>
            </a:r>
            <a:r>
              <a:rPr lang="en-US" dirty="0" smtClean="0"/>
              <a:t>S </a:t>
            </a:r>
            <a:r>
              <a:rPr lang="ru-RU" dirty="0" smtClean="0"/>
              <a:t>круга:</a:t>
            </a:r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4344528" cy="3254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7389592"/>
      </p:ext>
    </p:extLst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53136"/>
            <a:ext cx="215265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88008968"/>
      </p:ext>
    </p:extLst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731520"/>
            <a:ext cx="7128792" cy="500173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Практическая работа</a:t>
            </a:r>
          </a:p>
          <a:p>
            <a:pPr marL="502920" indent="-457200">
              <a:buAutoNum type="arabicPeriod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Постройте окружность радиусом 3 см. Вычислите длину данной окружности и площадь, круга, ограниченного этой окружностью.</a:t>
            </a:r>
          </a:p>
          <a:p>
            <a:pPr marL="502920" lvl="0" indent="-457200">
              <a:buClr>
                <a:srgbClr val="F14124">
                  <a:lumMod val="75000"/>
                </a:srgbClr>
              </a:buClr>
              <a:buFont typeface="Georgia" pitchFamily="18" charset="0"/>
              <a:buAutoNum type="arabicPeriod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Постройте окружность диаметром 8 см.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Вычислите длину данной окружности и площадь, круга, ограниченного этой окружностью.</a:t>
            </a:r>
          </a:p>
          <a:p>
            <a:pPr marL="45720" indent="0">
              <a:buNone/>
            </a:pPr>
            <a:endParaRPr lang="ru-RU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5938" y="4005064"/>
            <a:ext cx="204787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7558105"/>
      </p:ext>
    </p:extLst>
  </p:cSld>
  <p:clrMapOvr>
    <a:masterClrMapping/>
  </p:clrMapOvr>
  <p:transition advClick="0" advTm="10000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171</TotalTime>
  <Words>202</Words>
  <Application>Microsoft Office PowerPoint</Application>
  <PresentationFormat>Экран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«Длина окружности. Площадь круга»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XTreme.ws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«Длина окружности. Площадь круга»</dc:title>
  <dc:creator>XTreme.ws</dc:creator>
  <cp:lastModifiedBy>1</cp:lastModifiedBy>
  <cp:revision>14</cp:revision>
  <dcterms:created xsi:type="dcterms:W3CDTF">2020-04-06T14:05:57Z</dcterms:created>
  <dcterms:modified xsi:type="dcterms:W3CDTF">2020-05-21T11:42:24Z</dcterms:modified>
</cp:coreProperties>
</file>